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300" r:id="rId3"/>
    <p:sldId id="266" r:id="rId4"/>
    <p:sldId id="277" r:id="rId5"/>
    <p:sldId id="279" r:id="rId6"/>
    <p:sldId id="280" r:id="rId7"/>
    <p:sldId id="281" r:id="rId8"/>
    <p:sldId id="271" r:id="rId9"/>
    <p:sldId id="278" r:id="rId10"/>
    <p:sldId id="290" r:id="rId11"/>
    <p:sldId id="285" r:id="rId12"/>
    <p:sldId id="306" r:id="rId13"/>
    <p:sldId id="267" r:id="rId14"/>
    <p:sldId id="287" r:id="rId15"/>
    <p:sldId id="289" r:id="rId16"/>
    <p:sldId id="268" r:id="rId17"/>
    <p:sldId id="291" r:id="rId18"/>
    <p:sldId id="292" r:id="rId19"/>
    <p:sldId id="269" r:id="rId20"/>
    <p:sldId id="293" r:id="rId21"/>
    <p:sldId id="295" r:id="rId22"/>
    <p:sldId id="296" r:id="rId23"/>
    <p:sldId id="270" r:id="rId24"/>
    <p:sldId id="298" r:id="rId25"/>
    <p:sldId id="304" r:id="rId26"/>
    <p:sldId id="305" r:id="rId27"/>
    <p:sldId id="301" r:id="rId28"/>
    <p:sldId id="273" r:id="rId29"/>
    <p:sldId id="30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07DDA"/>
    <a:srgbClr val="9BC2E5"/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1" autoAdjust="0"/>
    <p:restoredTop sz="94514" autoAdjust="0"/>
  </p:normalViewPr>
  <p:slideViewPr>
    <p:cSldViewPr snapToGrid="0">
      <p:cViewPr varScale="1">
        <p:scale>
          <a:sx n="73" d="100"/>
          <a:sy n="73" d="100"/>
        </p:scale>
        <p:origin x="9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/>
              <a:t>安排旅程時的困擾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工作表2!$A$49:$A$52</c:f>
              <c:strCache>
                <c:ptCount val="4"/>
                <c:pt idx="0">
                  <c:v>不知道要去哪些景點</c:v>
                </c:pt>
                <c:pt idx="1">
                  <c:v>想要避開人潮高峰期</c:v>
                </c:pt>
                <c:pt idx="2">
                  <c:v>不知道如何規劃行程</c:v>
                </c:pt>
                <c:pt idx="3">
                  <c:v>搜尋相關資料很耗費時間</c:v>
                </c:pt>
              </c:strCache>
            </c:strRef>
          </c:cat>
          <c:val>
            <c:numRef>
              <c:f>工作表2!$B$49:$B$52</c:f>
              <c:numCache>
                <c:formatCode>General</c:formatCode>
                <c:ptCount val="4"/>
                <c:pt idx="0">
                  <c:v>44</c:v>
                </c:pt>
                <c:pt idx="1">
                  <c:v>43</c:v>
                </c:pt>
                <c:pt idx="2">
                  <c:v>27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1-4341-B455-DC1012D54C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1156992"/>
        <c:axId val="871152416"/>
      </c:barChart>
      <c:catAx>
        <c:axId val="871156992"/>
        <c:scaling>
          <c:orientation val="minMax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871152416"/>
        <c:crosses val="autoZero"/>
        <c:auto val="1"/>
        <c:lblAlgn val="ctr"/>
        <c:lblOffset val="0"/>
        <c:noMultiLvlLbl val="0"/>
      </c:catAx>
      <c:valAx>
        <c:axId val="87115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11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600" b="1">
          <a:solidFill>
            <a:schemeClr val="tx1"/>
          </a:solidFill>
          <a:effectLst/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現有系統最吸引之功能</a:t>
            </a:r>
          </a:p>
        </c:rich>
      </c:tx>
      <c:layout>
        <c:manualLayout>
          <c:xMode val="edge"/>
          <c:yMode val="edge"/>
          <c:x val="2.9675001205740705E-2"/>
          <c:y val="5.300454579429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439471031704616"/>
          <c:y val="0.15958105687944635"/>
          <c:w val="0.54270488433065034"/>
          <c:h val="0.7172858358935001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E-4303-9B0D-06F54EC12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E-4303-9B0D-06F54EC12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E-4303-9B0D-06F54EC122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E-4303-9B0D-06F54EC122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7E-4303-9B0D-06F54EC12281}"/>
              </c:ext>
            </c:extLst>
          </c:dPt>
          <c:dLbls>
            <c:dLbl>
              <c:idx val="0"/>
              <c:layout>
                <c:manualLayout>
                  <c:x val="-0.10756608933454877"/>
                  <c:y val="0.12954216867469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B7E-4303-9B0D-06F54EC1228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工作表2!$A$70:$A$74</c:f>
              <c:strCache>
                <c:ptCount val="5"/>
                <c:pt idx="0">
                  <c:v>景點推薦</c:v>
                </c:pt>
                <c:pt idx="1">
                  <c:v>導航服務</c:v>
                </c:pt>
                <c:pt idx="2">
                  <c:v>可與好友共同編輯行程</c:v>
                </c:pt>
                <c:pt idx="3">
                  <c:v>參考他人行程</c:v>
                </c:pt>
                <c:pt idx="4">
                  <c:v>一鍵優化行程路線</c:v>
                </c:pt>
              </c:strCache>
            </c:strRef>
          </c:cat>
          <c:val>
            <c:numRef>
              <c:f>工作表2!$B$70:$B$74</c:f>
              <c:numCache>
                <c:formatCode>General</c:formatCode>
                <c:ptCount val="5"/>
                <c:pt idx="0">
                  <c:v>16</c:v>
                </c:pt>
                <c:pt idx="1">
                  <c:v>9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7E-4303-9B0D-06F54EC12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87784867821331E-2"/>
          <c:y val="0.2433734939759036"/>
          <c:w val="0.40109074582162108"/>
          <c:h val="0.66939759036144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最受哪項新功能吸引</a:t>
            </a:r>
          </a:p>
        </c:rich>
      </c:tx>
      <c:layout>
        <c:manualLayout>
          <c:xMode val="edge"/>
          <c:yMode val="edge"/>
          <c:x val="3.5531818432650179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8228519865807828"/>
          <c:y val="0.21689322907971698"/>
          <c:w val="0.49669591345913444"/>
          <c:h val="0.65954589880802417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6-4422-9F7E-6421A662EF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6-4422-9F7E-6421A662EF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6-4422-9F7E-6421A662EF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6-4422-9F7E-6421A662EF1B}"/>
              </c:ext>
            </c:extLst>
          </c:dPt>
          <c:dLbls>
            <c:dLbl>
              <c:idx val="3"/>
              <c:layout>
                <c:manualLayout>
                  <c:x val="0.1138696200907663"/>
                  <c:y val="0.142801856410474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416-4422-9F7E-6421A662EF1B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工作表2!$A$92:$A$95</c:f>
              <c:strCache>
                <c:ptCount val="4"/>
                <c:pt idx="0">
                  <c:v>結合景點推薦及導航</c:v>
                </c:pt>
                <c:pt idx="1">
                  <c:v>提供景點人潮建議</c:v>
                </c:pt>
                <c:pt idx="2">
                  <c:v>提供店家相關資訊</c:v>
                </c:pt>
                <c:pt idx="3">
                  <c:v>提供離線地圖及瀏覽規劃完成的行程</c:v>
                </c:pt>
              </c:strCache>
            </c:strRef>
          </c:cat>
          <c:val>
            <c:numRef>
              <c:f>工作表2!$B$92:$B$95</c:f>
              <c:numCache>
                <c:formatCode>General</c:formatCode>
                <c:ptCount val="4"/>
                <c:pt idx="0">
                  <c:v>22</c:v>
                </c:pt>
                <c:pt idx="1">
                  <c:v>11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6-4422-9F7E-6421A662E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37854050719365E-2"/>
          <c:y val="0.23888119094377649"/>
          <c:w val="0.47447690785467167"/>
          <c:h val="0.63111111111111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60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3.wd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10" Type="http://schemas.openxmlformats.org/officeDocument/2006/relationships/image" Target="../media/image22.jpg"/><Relationship Id="rId4" Type="http://schemas.openxmlformats.org/officeDocument/2006/relationships/image" Target="../media/image19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82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5617224" y="193476"/>
            <a:ext cx="4006651" cy="1415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44" y="2616584"/>
            <a:ext cx="3989431" cy="2659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10570566" y="136005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17224" y="1608882"/>
            <a:ext cx="4006651" cy="1133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9763117" y="7656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609229" y="194463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是否推薦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17224" y="2742056"/>
            <a:ext cx="4145893" cy="2408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617225" y="5150733"/>
            <a:ext cx="1535930" cy="1525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785920" y="344311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機率最大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345872" y="56828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10</a:t>
            </a:fld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90311" y="210949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14" grpId="0" animBg="1"/>
      <p:bldP spid="14" grpId="1" animBg="1"/>
      <p:bldP spid="2" grpId="0"/>
      <p:bldP spid="2" grpId="1"/>
      <p:bldP spid="17" grpId="0"/>
      <p:bldP spid="17" grpId="1"/>
      <p:bldP spid="19" grpId="0" animBg="1"/>
      <p:bldP spid="19" grpId="1" animBg="1"/>
      <p:bldP spid="20" grpId="0" animBg="1"/>
      <p:bldP spid="21" grpId="0"/>
      <p:bldP spid="21" grpId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2009573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000" dirty="0">
                <a:effectLst/>
              </a:rPr>
              <a:t>市場分析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0" y="1609463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304" y="1532042"/>
            <a:ext cx="7795591" cy="3962400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746" y="1935664"/>
            <a:ext cx="4836474" cy="3558778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439" y="2342290"/>
            <a:ext cx="2543398" cy="31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2009573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590304"/>
            <a:ext cx="5448772" cy="567739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12</a:t>
            </a:fld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0" y="1609463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57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0" y="1709387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96671"/>
            <a:ext cx="8929282" cy="39790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字方塊 18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4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1647832"/>
            <a:ext cx="23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</a:t>
            </a:r>
            <a:r>
              <a:rPr lang="zh-TW" altLang="en-US" dirty="0" smtClean="0"/>
              <a:t>標準與工具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094841"/>
            <a:ext cx="8534553" cy="47123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文字方塊 10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09" y="323581"/>
            <a:ext cx="6187976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81009" y="323582"/>
            <a:ext cx="3144447" cy="277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495214" y="336060"/>
            <a:ext cx="2023946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69728" y="3163344"/>
            <a:ext cx="4550158" cy="1611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1717" y="336060"/>
            <a:ext cx="1717133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69728" y="4789713"/>
            <a:ext cx="5733979" cy="136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4972" r="1045" b="3344"/>
          <a:stretch/>
        </p:blipFill>
        <p:spPr>
          <a:xfrm>
            <a:off x="2997328" y="2443284"/>
            <a:ext cx="8503145" cy="22814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127967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10, 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990" r="1043" b="543"/>
          <a:stretch/>
        </p:blipFill>
        <p:spPr>
          <a:xfrm>
            <a:off x="3556000" y="166456"/>
            <a:ext cx="6858000" cy="6400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橢圓 2"/>
          <p:cNvSpPr/>
          <p:nvPr/>
        </p:nvSpPr>
        <p:spPr>
          <a:xfrm>
            <a:off x="3159889" y="2904948"/>
            <a:ext cx="3364930" cy="18197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136802" y="2577016"/>
            <a:ext cx="4140797" cy="21477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" grpId="0" animBg="1"/>
      <p:bldP spid="3" grpId="1" animBg="1"/>
      <p:bldP spid="12" grpId="0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17296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4686499" y="3754750"/>
            <a:ext cx="5976158" cy="1852309"/>
            <a:chOff x="4686499" y="3754750"/>
            <a:chExt cx="5976158" cy="1852309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754750"/>
              <a:ext cx="2582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388517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分析類別圖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34419" y="3754750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分析物件圖</a:t>
              </a: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86499" y="5022284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7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35198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1285764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營運計畫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221954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系統規格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3153322"/>
            <a:ext cx="629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849714" y="4087101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849714" y="5020880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49714" y="5954659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  <p:bldP spid="41" grpId="0"/>
      <p:bldP spid="42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79149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78" y="508898"/>
            <a:ext cx="6061181" cy="5936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66063" y="780398"/>
            <a:ext cx="1270829" cy="4929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89561" y="2542478"/>
            <a:ext cx="1217133" cy="218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5186680" y="2839720"/>
            <a:ext cx="1270000" cy="5384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2" grpId="0"/>
      <p:bldP spid="14" grpId="0" animBg="1"/>
      <p:bldP spid="14" grpId="1" animBg="1"/>
      <p:bldP spid="15" grpId="0" animBg="1"/>
      <p:bldP spid="15" grpId="1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分析類別圖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26026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000" dirty="0"/>
              <a:t>分析物件圖</a:t>
            </a:r>
            <a:endParaRPr lang="en-US" altLang="zh-TW" sz="20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7" y="136982"/>
            <a:ext cx="6134988" cy="66128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6090920" y="2306319"/>
            <a:ext cx="1122680" cy="1186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86200" y="2468880"/>
            <a:ext cx="1122679" cy="2468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40040" y="2235201"/>
            <a:ext cx="1457960" cy="168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051800" y="4409441"/>
            <a:ext cx="1143000" cy="934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分析類別圖</a:t>
            </a:r>
            <a:endParaRPr lang="en-US" altLang="zh-TW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7776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物件圖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150863" y="536115"/>
            <a:ext cx="8243384" cy="5468445"/>
            <a:chOff x="2847372" y="710922"/>
            <a:chExt cx="8021256" cy="532109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372" y="710922"/>
              <a:ext cx="8021256" cy="5321091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2981923" y="88052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行程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1" y="4617402"/>
            <a:ext cx="3033049" cy="2159068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40444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803494" y="3904623"/>
            <a:ext cx="2462445" cy="1218542"/>
            <a:chOff x="4803494" y="3904623"/>
            <a:chExt cx="2462445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803495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3494" y="4538390"/>
              <a:ext cx="2462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循序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709387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設計類別圖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536115"/>
            <a:ext cx="7823138" cy="61312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46552" y="1414320"/>
            <a:ext cx="2056408" cy="69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980875" y="1729760"/>
            <a:ext cx="1872805" cy="69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519355" y="2420640"/>
            <a:ext cx="3356165" cy="993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598160" y="3548634"/>
            <a:ext cx="1829671" cy="810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980875" y="4939777"/>
            <a:ext cx="3550887" cy="709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0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圖片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14" y="70624"/>
            <a:ext cx="6290331" cy="67488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10328779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134582" y="2268638"/>
            <a:ext cx="3460831" cy="1759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98" y="2268638"/>
            <a:ext cx="3493311" cy="1774090"/>
          </a:xfrm>
          <a:prstGeom prst="rect">
            <a:avLst/>
          </a:prstGeom>
        </p:spPr>
      </p:pic>
      <p:sp>
        <p:nvSpPr>
          <p:cNvPr id="86" name="矩形 85"/>
          <p:cNvSpPr/>
          <p:nvPr/>
        </p:nvSpPr>
        <p:spPr>
          <a:xfrm>
            <a:off x="3846302" y="2513735"/>
            <a:ext cx="1289877" cy="2718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8182733" y="2279026"/>
            <a:ext cx="1439187" cy="191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" name="直線接點 101"/>
          <p:cNvCxnSpPr/>
          <p:nvPr/>
        </p:nvCxnSpPr>
        <p:spPr>
          <a:xfrm>
            <a:off x="4337034" y="6736635"/>
            <a:ext cx="51484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4337034" y="5086470"/>
            <a:ext cx="0" cy="16501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9485453" y="4027989"/>
            <a:ext cx="0" cy="27086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圖片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972" y="2513735"/>
            <a:ext cx="1329043" cy="2572735"/>
          </a:xfrm>
          <a:prstGeom prst="rect">
            <a:avLst/>
          </a:prstGeom>
        </p:spPr>
      </p:pic>
      <p:pic>
        <p:nvPicPr>
          <p:cNvPr id="101" name="圖片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03" y="2279026"/>
            <a:ext cx="1475360" cy="1804572"/>
          </a:xfrm>
          <a:prstGeom prst="rect">
            <a:avLst/>
          </a:prstGeom>
        </p:spPr>
      </p:pic>
      <p:sp>
        <p:nvSpPr>
          <p:cNvPr id="110" name="矩形 109"/>
          <p:cNvSpPr/>
          <p:nvPr/>
        </p:nvSpPr>
        <p:spPr>
          <a:xfrm>
            <a:off x="7905327" y="2290301"/>
            <a:ext cx="1716593" cy="3154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1" name="圖片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376" y="2260839"/>
            <a:ext cx="1749704" cy="3194581"/>
          </a:xfrm>
          <a:prstGeom prst="rect">
            <a:avLst/>
          </a:prstGeom>
        </p:spPr>
      </p:pic>
      <p:sp>
        <p:nvSpPr>
          <p:cNvPr id="112" name="矩形 111"/>
          <p:cNvSpPr/>
          <p:nvPr/>
        </p:nvSpPr>
        <p:spPr>
          <a:xfrm>
            <a:off x="3843102" y="2509520"/>
            <a:ext cx="3299378" cy="319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5" name="圖片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342" y="2509519"/>
            <a:ext cx="3340898" cy="318238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25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773214" y="5707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1…*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536259" y="42484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0…*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8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5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10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86" grpId="0" animBg="1"/>
      <p:bldP spid="86" grpId="1" animBg="1"/>
      <p:bldP spid="99" grpId="0" animBg="1"/>
      <p:bldP spid="99" grpId="1" animBg="1"/>
      <p:bldP spid="110" grpId="0" animBg="1"/>
      <p:bldP spid="112" grpId="0" animBg="1"/>
      <p:bldP spid="112" grpId="1" animBg="1"/>
      <p:bldP spid="3" grpId="0"/>
      <p:bldP spid="3" grpId="1"/>
      <p:bldP spid="25" grpId="0"/>
      <p:bldP spid="2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26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</a:t>
              </a:r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745670" y="216155"/>
            <a:ext cx="7178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745670" y="15893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745670" y="25932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745670" y="35971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745670" y="51550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謝謝大家～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 hidden="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 hidden="1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 hidden="1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 hidden="1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矩形 18" hidden="1"/>
          <p:cNvSpPr/>
          <p:nvPr/>
        </p:nvSpPr>
        <p:spPr>
          <a:xfrm>
            <a:off x="8169310" y="2258012"/>
            <a:ext cx="1688124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 hidden="1"/>
          <p:cNvSpPr/>
          <p:nvPr/>
        </p:nvSpPr>
        <p:spPr>
          <a:xfrm>
            <a:off x="3386295" y="2502040"/>
            <a:ext cx="1446962" cy="259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 hidden="1"/>
          <p:cNvSpPr/>
          <p:nvPr/>
        </p:nvSpPr>
        <p:spPr>
          <a:xfrm>
            <a:off x="4838282" y="2311121"/>
            <a:ext cx="2517111" cy="321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 hidden="1"/>
          <p:cNvSpPr/>
          <p:nvPr/>
        </p:nvSpPr>
        <p:spPr>
          <a:xfrm>
            <a:off x="3396343" y="2512088"/>
            <a:ext cx="3597310" cy="304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 hidden="1"/>
          <p:cNvCxnSpPr/>
          <p:nvPr/>
        </p:nvCxnSpPr>
        <p:spPr>
          <a:xfrm>
            <a:off x="3931920" y="6522720"/>
            <a:ext cx="5669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 hidden="1"/>
          <p:cNvCxnSpPr/>
          <p:nvPr/>
        </p:nvCxnSpPr>
        <p:spPr>
          <a:xfrm>
            <a:off x="3931920" y="4907280"/>
            <a:ext cx="0" cy="1615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 hidden="1"/>
          <p:cNvCxnSpPr/>
          <p:nvPr/>
        </p:nvCxnSpPr>
        <p:spPr>
          <a:xfrm>
            <a:off x="9601200" y="3911600"/>
            <a:ext cx="0" cy="2621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 hidden="1"/>
          <p:cNvCxnSpPr/>
          <p:nvPr/>
        </p:nvCxnSpPr>
        <p:spPr>
          <a:xfrm>
            <a:off x="6513074" y="3495169"/>
            <a:ext cx="0" cy="1099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 hidden="1"/>
          <p:cNvCxnSpPr/>
          <p:nvPr/>
        </p:nvCxnSpPr>
        <p:spPr>
          <a:xfrm>
            <a:off x="7355840" y="3098800"/>
            <a:ext cx="843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 hidden="1"/>
          <p:cNvCxnSpPr/>
          <p:nvPr/>
        </p:nvCxnSpPr>
        <p:spPr>
          <a:xfrm>
            <a:off x="4826000" y="3129280"/>
            <a:ext cx="75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 hidden="1"/>
          <p:cNvCxnSpPr/>
          <p:nvPr/>
        </p:nvCxnSpPr>
        <p:spPr>
          <a:xfrm>
            <a:off x="5577840" y="3129280"/>
            <a:ext cx="0" cy="1465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圖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15" y="237532"/>
            <a:ext cx="3493311" cy="1774090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59" y="2371317"/>
            <a:ext cx="3340898" cy="3182388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97" y="2218978"/>
            <a:ext cx="1329043" cy="2572735"/>
          </a:xfrm>
          <a:prstGeom prst="rect">
            <a:avLst/>
          </a:prstGeom>
        </p:spPr>
      </p:pic>
      <p:pic>
        <p:nvPicPr>
          <p:cNvPr id="132" name="圖片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459" y="2371317"/>
            <a:ext cx="1475360" cy="1804572"/>
          </a:xfrm>
          <a:prstGeom prst="rect">
            <a:avLst/>
          </a:prstGeom>
        </p:spPr>
      </p:pic>
      <p:pic>
        <p:nvPicPr>
          <p:cNvPr id="145" name="圖片 1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17" y="2482892"/>
            <a:ext cx="1749704" cy="319458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213" y="3767496"/>
            <a:ext cx="1329043" cy="276782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319" y="2117100"/>
            <a:ext cx="1475360" cy="19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0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群組 34"/>
          <p:cNvGrpSpPr/>
          <p:nvPr/>
        </p:nvGrpSpPr>
        <p:grpSpPr>
          <a:xfrm>
            <a:off x="6287079" y="1375043"/>
            <a:ext cx="2328238" cy="4142317"/>
            <a:chOff x="3249356" y="1109484"/>
            <a:chExt cx="2328238" cy="4142317"/>
          </a:xfrm>
        </p:grpSpPr>
        <p:grpSp>
          <p:nvGrpSpPr>
            <p:cNvPr id="36" name="群組 35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40" name="圖片 3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37" name="文字方塊 36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282879" y="2272118"/>
            <a:ext cx="2328403" cy="3232838"/>
            <a:chOff x="2675070" y="2144797"/>
            <a:chExt cx="2328403" cy="32328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2" name="文字方塊 1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9368556" y="2191568"/>
            <a:ext cx="2289981" cy="3288284"/>
            <a:chOff x="9760747" y="2064247"/>
            <a:chExt cx="2289981" cy="3288284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4" name="加號 43"/>
          <p:cNvSpPr/>
          <p:nvPr/>
        </p:nvSpPr>
        <p:spPr>
          <a:xfrm>
            <a:off x="4750750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加號 44"/>
          <p:cNvSpPr/>
          <p:nvPr/>
        </p:nvSpPr>
        <p:spPr>
          <a:xfrm>
            <a:off x="8017426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48911"/>
            <a:ext cx="158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015790" y="4090200"/>
            <a:ext cx="4716936" cy="2055654"/>
            <a:chOff x="3784025" y="3586972"/>
            <a:chExt cx="5782432" cy="252000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025" y="3586972"/>
              <a:ext cx="2520000" cy="25200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457" y="3586972"/>
              <a:ext cx="2520000" cy="25200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7" name="群組 16"/>
          <p:cNvGrpSpPr/>
          <p:nvPr/>
        </p:nvGrpSpPr>
        <p:grpSpPr>
          <a:xfrm>
            <a:off x="3251037" y="1353364"/>
            <a:ext cx="2492990" cy="2688761"/>
            <a:chOff x="2775505" y="1831010"/>
            <a:chExt cx="2492990" cy="2688761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2654" y="1831010"/>
              <a:ext cx="1477195" cy="1910356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2775505" y="3873440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未滿足需求</a:t>
              </a:r>
              <a:endPara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478045" y="1016480"/>
            <a:ext cx="2954655" cy="3025645"/>
            <a:chOff x="2584228" y="3579440"/>
            <a:chExt cx="2954655" cy="3025645"/>
          </a:xfrm>
        </p:grpSpPr>
        <p:pic>
          <p:nvPicPr>
            <p:cNvPr id="79" name="圖片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2297" y="3579440"/>
              <a:ext cx="1906295" cy="2389844"/>
            </a:xfrm>
            <a:prstGeom prst="rect">
              <a:avLst/>
            </a:prstGeom>
          </p:spPr>
        </p:pic>
        <p:sp>
          <p:nvSpPr>
            <p:cNvPr id="80" name="文字方塊 79"/>
            <p:cNvSpPr txBox="1"/>
            <p:nvPr/>
          </p:nvSpPr>
          <p:spPr>
            <a:xfrm>
              <a:off x="2584228" y="5958754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提供人潮資</a:t>
              </a:r>
              <a:r>
                <a:rPr lang="zh-TW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</a:t>
              </a:r>
            </a:p>
          </p:txBody>
        </p:sp>
      </p:grpSp>
      <p:sp>
        <p:nvSpPr>
          <p:cNvPr id="81" name="文字方塊 80"/>
          <p:cNvSpPr txBox="1"/>
          <p:nvPr/>
        </p:nvSpPr>
        <p:spPr>
          <a:xfrm>
            <a:off x="2175645" y="6221537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資料庫相對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缺乏</a:t>
            </a:r>
          </a:p>
        </p:txBody>
      </p:sp>
      <p:sp>
        <p:nvSpPr>
          <p:cNvPr id="82" name="文字方塊 81"/>
          <p:cNvSpPr txBox="1"/>
          <p:nvPr/>
        </p:nvSpPr>
        <p:spPr>
          <a:xfrm>
            <a:off x="7247212" y="498161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增加顧客黏著度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向下箭號 20"/>
          <p:cNvSpPr/>
          <p:nvPr/>
        </p:nvSpPr>
        <p:spPr>
          <a:xfrm>
            <a:off x="8633111" y="4164118"/>
            <a:ext cx="671331" cy="68853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079277" y="281046"/>
            <a:ext cx="7539559" cy="762982"/>
            <a:chOff x="2882508" y="4088701"/>
            <a:chExt cx="7539559" cy="762982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508" y="4088701"/>
              <a:ext cx="762982" cy="762982"/>
            </a:xfrm>
            <a:prstGeom prst="rect">
              <a:avLst/>
            </a:prstGeom>
          </p:spPr>
        </p:pic>
        <p:sp>
          <p:nvSpPr>
            <p:cNvPr id="83" name="文字方塊 82"/>
            <p:cNvSpPr txBox="1"/>
            <p:nvPr/>
          </p:nvSpPr>
          <p:spPr>
            <a:xfrm>
              <a:off x="3568909" y="4116249"/>
              <a:ext cx="6853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改進現有系統中不完善的功能</a:t>
              </a:r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689339" y="2459344"/>
            <a:ext cx="3504984" cy="3429022"/>
            <a:chOff x="2689339" y="2679644"/>
            <a:chExt cx="3504984" cy="3429022"/>
          </a:xfrm>
        </p:grpSpPr>
        <p:grpSp>
          <p:nvGrpSpPr>
            <p:cNvPr id="15" name="群組 14"/>
            <p:cNvGrpSpPr/>
            <p:nvPr/>
          </p:nvGrpSpPr>
          <p:grpSpPr>
            <a:xfrm>
              <a:off x="2689339" y="4163043"/>
              <a:ext cx="1616978" cy="1945623"/>
              <a:chOff x="2482861" y="4051026"/>
              <a:chExt cx="1666096" cy="200472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12" name="淚滴形 11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  <p:cxnSp>
          <p:nvCxnSpPr>
            <p:cNvPr id="26" name="直線接點 25"/>
            <p:cNvCxnSpPr/>
            <p:nvPr/>
          </p:nvCxnSpPr>
          <p:spPr>
            <a:xfrm flipV="1">
              <a:off x="4306317" y="2679644"/>
              <a:ext cx="1888006" cy="12827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7584384" y="2475376"/>
            <a:ext cx="3103280" cy="3859309"/>
            <a:chOff x="7584384" y="2695676"/>
            <a:chExt cx="3103280" cy="3859309"/>
          </a:xfrm>
        </p:grpSpPr>
        <p:grpSp>
          <p:nvGrpSpPr>
            <p:cNvPr id="23" name="群組 22"/>
            <p:cNvGrpSpPr/>
            <p:nvPr/>
          </p:nvGrpSpPr>
          <p:grpSpPr>
            <a:xfrm>
              <a:off x="8378331" y="3692470"/>
              <a:ext cx="2309333" cy="2862515"/>
              <a:chOff x="8160057" y="3067974"/>
              <a:chExt cx="2631998" cy="32624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橢圓形圖說文字 20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cxnSp>
          <p:nvCxnSpPr>
            <p:cNvPr id="28" name="直線接點 27"/>
            <p:cNvCxnSpPr/>
            <p:nvPr/>
          </p:nvCxnSpPr>
          <p:spPr>
            <a:xfrm flipH="1" flipV="1">
              <a:off x="7584384" y="2695676"/>
              <a:ext cx="1500622" cy="12045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5782713" y="2521757"/>
            <a:ext cx="1382058" cy="3613336"/>
            <a:chOff x="5782713" y="2742057"/>
            <a:chExt cx="1382058" cy="361333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5782713" y="4147993"/>
              <a:ext cx="1382058" cy="2207400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 flipV="1">
              <a:off x="6473742" y="2742057"/>
              <a:ext cx="288502" cy="13014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5300522" y="-42947"/>
            <a:ext cx="2923445" cy="3178158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2419737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336" y="6135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510486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人潮資訊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547261" y="596096"/>
            <a:ext cx="2333848" cy="1611503"/>
            <a:chOff x="3547261" y="596096"/>
            <a:chExt cx="2333848" cy="1611503"/>
          </a:xfrm>
        </p:grpSpPr>
        <p:sp>
          <p:nvSpPr>
            <p:cNvPr id="37" name="矩形 36"/>
            <p:cNvSpPr/>
            <p:nvPr/>
          </p:nvSpPr>
          <p:spPr>
            <a:xfrm>
              <a:off x="3547261" y="1247722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541813" y="596096"/>
              <a:ext cx="1339296" cy="1611503"/>
              <a:chOff x="2482861" y="4051026"/>
              <a:chExt cx="1666096" cy="200472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50" name="淚滴形 49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</p:grpSp>
      <p:grpSp>
        <p:nvGrpSpPr>
          <p:cNvPr id="138" name="群組 137"/>
          <p:cNvGrpSpPr/>
          <p:nvPr/>
        </p:nvGrpSpPr>
        <p:grpSpPr>
          <a:xfrm>
            <a:off x="3547261" y="2519570"/>
            <a:ext cx="2595959" cy="1978875"/>
            <a:chOff x="3547261" y="4672461"/>
            <a:chExt cx="2595959" cy="197887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805" y="4672461"/>
              <a:ext cx="1575415" cy="1978875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3547261" y="5661899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3547261" y="4925726"/>
            <a:ext cx="2186934" cy="1768686"/>
            <a:chOff x="3547261" y="2772834"/>
            <a:chExt cx="2186934" cy="1768686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4626817" y="2772834"/>
              <a:ext cx="1107378" cy="1768686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547261" y="3503051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3379875"/>
            <a:ext cx="542611" cy="554603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5538723"/>
            <a:ext cx="542611" cy="554603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6098808" y="751690"/>
            <a:ext cx="1412240" cy="4234838"/>
            <a:chOff x="6098808" y="751690"/>
            <a:chExt cx="1412240" cy="4234838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098808" y="1644462"/>
              <a:ext cx="965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/>
            <p:cNvGrpSpPr/>
            <p:nvPr/>
          </p:nvGrpSpPr>
          <p:grpSpPr>
            <a:xfrm>
              <a:off x="7064008" y="751690"/>
              <a:ext cx="447040" cy="4234838"/>
              <a:chOff x="7064008" y="751690"/>
              <a:chExt cx="447040" cy="4234838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064008" y="770551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7064008" y="2922128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7064008" y="4975214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7064008" y="751690"/>
                <a:ext cx="0" cy="4234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1124584"/>
            <a:ext cx="542611" cy="554603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7767407" y="2191111"/>
            <a:ext cx="1211462" cy="1414711"/>
            <a:chOff x="7767407" y="61588"/>
            <a:chExt cx="1211462" cy="1414711"/>
          </a:xfrm>
        </p:grpSpPr>
        <p:grpSp>
          <p:nvGrpSpPr>
            <p:cNvPr id="88" name="群組 87"/>
            <p:cNvGrpSpPr/>
            <p:nvPr/>
          </p:nvGrpSpPr>
          <p:grpSpPr>
            <a:xfrm>
              <a:off x="7926468" y="61588"/>
              <a:ext cx="1052401" cy="1052401"/>
              <a:chOff x="3037178" y="3942743"/>
              <a:chExt cx="1269139" cy="1269139"/>
            </a:xfrm>
          </p:grpSpPr>
          <p:sp>
            <p:nvSpPr>
              <p:cNvPr id="86" name="淚滴形 85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" name="群組 102"/>
            <p:cNvGrpSpPr/>
            <p:nvPr/>
          </p:nvGrpSpPr>
          <p:grpSpPr>
            <a:xfrm flipV="1">
              <a:off x="7767407" y="627127"/>
              <a:ext cx="524342" cy="849172"/>
              <a:chOff x="7213938" y="4610873"/>
              <a:chExt cx="744150" cy="1205151"/>
            </a:xfrm>
          </p:grpSpPr>
          <p:sp>
            <p:nvSpPr>
              <p:cNvPr id="102" name="手繪多邊形 101"/>
              <p:cNvSpPr/>
              <p:nvPr/>
            </p:nvSpPr>
            <p:spPr>
              <a:xfrm flipH="1">
                <a:off x="7213938" y="4610873"/>
                <a:ext cx="744150" cy="1205151"/>
              </a:xfrm>
              <a:custGeom>
                <a:avLst/>
                <a:gdLst>
                  <a:gd name="connsiteX0" fmla="*/ 744149 w 744150"/>
                  <a:gd name="connsiteY0" fmla="*/ 0 h 1205151"/>
                  <a:gd name="connsiteX1" fmla="*/ 372075 w 744150"/>
                  <a:gd name="connsiteY1" fmla="*/ 602575 h 1205151"/>
                  <a:gd name="connsiteX2" fmla="*/ 0 w 744150"/>
                  <a:gd name="connsiteY2" fmla="*/ 0 h 1205151"/>
                  <a:gd name="connsiteX3" fmla="*/ 0 w 744150"/>
                  <a:gd name="connsiteY3" fmla="*/ 1205151 h 1205151"/>
                  <a:gd name="connsiteX4" fmla="*/ 744149 w 744150"/>
                  <a:gd name="connsiteY4" fmla="*/ 1205151 h 1205151"/>
                  <a:gd name="connsiteX5" fmla="*/ 744150 w 744150"/>
                  <a:gd name="connsiteY5" fmla="*/ 1205151 h 1205151"/>
                  <a:gd name="connsiteX6" fmla="*/ 744149 w 744150"/>
                  <a:gd name="connsiteY6" fmla="*/ 1205150 h 120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4150" h="1205151">
                    <a:moveTo>
                      <a:pt x="744149" y="0"/>
                    </a:moveTo>
                    <a:lnTo>
                      <a:pt x="372075" y="602575"/>
                    </a:lnTo>
                    <a:lnTo>
                      <a:pt x="0" y="0"/>
                    </a:lnTo>
                    <a:lnTo>
                      <a:pt x="0" y="1205151"/>
                    </a:lnTo>
                    <a:lnTo>
                      <a:pt x="744149" y="1205151"/>
                    </a:lnTo>
                    <a:lnTo>
                      <a:pt x="744150" y="1205151"/>
                    </a:lnTo>
                    <a:lnTo>
                      <a:pt x="744149" y="120515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7446814" y="5441977"/>
                <a:ext cx="278398" cy="27839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7" name="群組 116"/>
          <p:cNvGrpSpPr/>
          <p:nvPr/>
        </p:nvGrpSpPr>
        <p:grpSpPr>
          <a:xfrm>
            <a:off x="8170847" y="7090971"/>
            <a:ext cx="960795" cy="805776"/>
            <a:chOff x="6326733" y="4489769"/>
            <a:chExt cx="960795" cy="805776"/>
          </a:xfrm>
        </p:grpSpPr>
        <p:sp>
          <p:nvSpPr>
            <p:cNvPr id="114" name="等於 113"/>
            <p:cNvSpPr/>
            <p:nvPr/>
          </p:nvSpPr>
          <p:spPr>
            <a:xfrm>
              <a:off x="6326733" y="4594861"/>
              <a:ext cx="960795" cy="595592"/>
            </a:xfrm>
            <a:prstGeom prst="mathEqual">
              <a:avLst>
                <a:gd name="adj1" fmla="val 23520"/>
                <a:gd name="adj2" fmla="val 196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橢圓 114"/>
            <p:cNvSpPr/>
            <p:nvPr/>
          </p:nvSpPr>
          <p:spPr>
            <a:xfrm>
              <a:off x="6469897" y="4489769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6980188" y="5127905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7693617" y="4312000"/>
            <a:ext cx="1285252" cy="1375319"/>
            <a:chOff x="7693617" y="3657176"/>
            <a:chExt cx="1285252" cy="137531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7926468" y="3657176"/>
              <a:ext cx="1052401" cy="1052401"/>
              <a:chOff x="3037178" y="3942743"/>
              <a:chExt cx="1269139" cy="1269139"/>
            </a:xfrm>
          </p:grpSpPr>
          <p:sp>
            <p:nvSpPr>
              <p:cNvPr id="112" name="淚滴形 111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7693617" y="4384801"/>
              <a:ext cx="477230" cy="647694"/>
              <a:chOff x="7461471" y="4172720"/>
              <a:chExt cx="656895" cy="891534"/>
            </a:xfrm>
          </p:grpSpPr>
          <p:cxnSp>
            <p:nvCxnSpPr>
              <p:cNvPr id="123" name="弧形接點 122"/>
              <p:cNvCxnSpPr/>
              <p:nvPr/>
            </p:nvCxnSpPr>
            <p:spPr>
              <a:xfrm rot="7500000" flipH="1" flipV="1">
                <a:off x="7461471" y="4172720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弧形接點 126"/>
              <p:cNvCxnSpPr/>
              <p:nvPr/>
            </p:nvCxnSpPr>
            <p:spPr>
              <a:xfrm rot="7500000" flipH="1" flipV="1">
                <a:off x="7506494" y="4452382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/>
          <p:cNvGrpSpPr/>
          <p:nvPr/>
        </p:nvGrpSpPr>
        <p:grpSpPr>
          <a:xfrm>
            <a:off x="7616775" y="62476"/>
            <a:ext cx="1362094" cy="1305055"/>
            <a:chOff x="7616775" y="62476"/>
            <a:chExt cx="1362094" cy="1305055"/>
          </a:xfrm>
        </p:grpSpPr>
        <p:grpSp>
          <p:nvGrpSpPr>
            <p:cNvPr id="104" name="群組 103"/>
            <p:cNvGrpSpPr/>
            <p:nvPr/>
          </p:nvGrpSpPr>
          <p:grpSpPr>
            <a:xfrm>
              <a:off x="7926468" y="62476"/>
              <a:ext cx="1052401" cy="1052401"/>
              <a:chOff x="3037178" y="3942743"/>
              <a:chExt cx="1269139" cy="1269139"/>
            </a:xfrm>
          </p:grpSpPr>
          <p:sp>
            <p:nvSpPr>
              <p:cNvPr id="105" name="淚滴形 104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2" name="圖片 1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4" t="28669" r="18208" b="16219"/>
            <a:stretch/>
          </p:blipFill>
          <p:spPr>
            <a:xfrm flipH="1">
              <a:off x="7616775" y="723709"/>
              <a:ext cx="674974" cy="643822"/>
            </a:xfrm>
            <a:prstGeom prst="rect">
              <a:avLst/>
            </a:prstGeom>
          </p:spPr>
        </p:pic>
      </p:grpSp>
      <p:sp>
        <p:nvSpPr>
          <p:cNvPr id="134" name="文字方塊 133"/>
          <p:cNvSpPr txBox="1"/>
          <p:nvPr/>
        </p:nvSpPr>
        <p:spPr>
          <a:xfrm>
            <a:off x="7650034" y="14013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7708519" y="36167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7349446" y="57261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0"/>
          <a:stretch/>
        </p:blipFill>
        <p:spPr>
          <a:xfrm>
            <a:off x="2915606" y="1912597"/>
            <a:ext cx="8261223" cy="3029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  <p:bldP spid="135" grpId="0"/>
      <p:bldP spid="135" grpId="1"/>
      <p:bldP spid="136" grpId="0"/>
      <p:bldP spid="1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655934" y="3910205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2" y="4538390"/>
              <a:ext cx="24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09" y="1247722"/>
            <a:ext cx="34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市場需求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0"/>
          <a:stretch/>
        </p:blipFill>
        <p:spPr>
          <a:xfrm>
            <a:off x="4208277" y="104403"/>
            <a:ext cx="5788653" cy="1538260"/>
          </a:xfrm>
          <a:prstGeom prst="rect">
            <a:avLst/>
          </a:prstGeom>
        </p:spPr>
      </p:pic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2118390757"/>
              </p:ext>
            </p:extLst>
          </p:nvPr>
        </p:nvGraphicFramePr>
        <p:xfrm>
          <a:off x="3923464" y="1701007"/>
          <a:ext cx="6624005" cy="50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圖表 20"/>
          <p:cNvGraphicFramePr/>
          <p:nvPr>
            <p:extLst>
              <p:ext uri="{D42A27DB-BD31-4B8C-83A1-F6EECF244321}">
                <p14:modId xmlns:p14="http://schemas.microsoft.com/office/powerpoint/2010/main" val="2565159167"/>
              </p:ext>
            </p:extLst>
          </p:nvPr>
        </p:nvGraphicFramePr>
        <p:xfrm>
          <a:off x="4265651" y="1822904"/>
          <a:ext cx="5710588" cy="432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圖表 22"/>
          <p:cNvGraphicFramePr/>
          <p:nvPr>
            <p:extLst>
              <p:ext uri="{D42A27DB-BD31-4B8C-83A1-F6EECF244321}">
                <p14:modId xmlns:p14="http://schemas.microsoft.com/office/powerpoint/2010/main" val="1438731887"/>
              </p:ext>
            </p:extLst>
          </p:nvPr>
        </p:nvGraphicFramePr>
        <p:xfrm>
          <a:off x="4265651" y="1822904"/>
          <a:ext cx="5737656" cy="432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矩形 12"/>
          <p:cNvSpPr/>
          <p:nvPr/>
        </p:nvSpPr>
        <p:spPr>
          <a:xfrm>
            <a:off x="4208277" y="5595201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橢圓 16"/>
          <p:cNvSpPr/>
          <p:nvPr/>
        </p:nvSpPr>
        <p:spPr>
          <a:xfrm>
            <a:off x="4306436" y="2855221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403502" y="2999587"/>
            <a:ext cx="1313117" cy="62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306436" y="2671522"/>
            <a:ext cx="2369856" cy="7505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8618569" y="3513029"/>
            <a:ext cx="1276756" cy="604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0271220" y="13600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3~5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90311" y="210949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4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3" grpId="0">
        <p:bldAsOne/>
      </p:bldGraphic>
      <p:bldP spid="13" grpId="0" animBg="1"/>
      <p:bldP spid="13" grpId="1" animBg="1"/>
      <p:bldP spid="17" grpId="0" animBg="1"/>
      <p:bldP spid="17" grpId="1" animBg="1"/>
      <p:bldP spid="25" grpId="0" animBg="1"/>
      <p:bldP spid="25" grpId="1" animBg="1"/>
      <p:bldP spid="26" grpId="0" animBg="1"/>
      <p:bldP spid="27" grpId="0" animBg="1"/>
      <p:bldP spid="30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788</Words>
  <Application>Microsoft Office PowerPoint</Application>
  <PresentationFormat>寬螢幕</PresentationFormat>
  <Paragraphs>255</Paragraphs>
  <Slides>29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微軟正黑體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314</cp:revision>
  <dcterms:created xsi:type="dcterms:W3CDTF">2023-05-03T02:59:59Z</dcterms:created>
  <dcterms:modified xsi:type="dcterms:W3CDTF">2023-05-19T17:32:28Z</dcterms:modified>
</cp:coreProperties>
</file>